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8" r:id="rId7"/>
    <p:sldId id="262" r:id="rId8"/>
    <p:sldId id="260" r:id="rId9"/>
    <p:sldId id="269" r:id="rId10"/>
    <p:sldId id="263"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27/07/1441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27/07/1441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27/07/1441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27/07/1441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27/07/1441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2475706"/>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الرابعة</a:t>
            </a:r>
            <a:br>
              <a:rPr lang="ar-IQ" dirty="0" smtClean="0">
                <a:solidFill>
                  <a:srgbClr val="C00000"/>
                </a:solidFill>
              </a:rPr>
            </a:br>
            <a:r>
              <a:rPr lang="ar-IQ" dirty="0" smtClean="0">
                <a:solidFill>
                  <a:srgbClr val="C00000"/>
                </a:solidFill>
              </a:rPr>
              <a:t>مادة التصوير الصحفى</a:t>
            </a:r>
            <a:endParaRPr lang="ar-IQ"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chemeClr val="tx1"/>
                </a:solidFill>
              </a:rPr>
              <a:t>إعداد:</a:t>
            </a:r>
          </a:p>
          <a:p>
            <a:r>
              <a:rPr lang="ar-IQ" sz="3600" dirty="0" smtClean="0">
                <a:solidFill>
                  <a:schemeClr val="tx1"/>
                </a:solidFill>
              </a:rPr>
              <a:t>الدكتور: فتحى ابراهيم</a:t>
            </a:r>
            <a:endParaRPr lang="ar-IQ" sz="3600"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20000"/>
          </a:bodyPr>
          <a:lstStyle/>
          <a:p>
            <a:r>
              <a:rPr lang="ar-YE" b="1" dirty="0" smtClean="0">
                <a:solidFill>
                  <a:srgbClr val="FF0000"/>
                </a:solidFill>
              </a:rPr>
              <a:t>8- </a:t>
            </a:r>
            <a:r>
              <a:rPr lang="ar-YE" b="1" dirty="0">
                <a:solidFill>
                  <a:srgbClr val="FF0000"/>
                </a:solidFill>
              </a:rPr>
              <a:t>مع الكاميرات الرقمية: استخدام التقريب البصري ولا تستخدم التقريب الرقمي:</a:t>
            </a:r>
            <a:endParaRPr lang="en-US" dirty="0">
              <a:solidFill>
                <a:srgbClr val="FF0000"/>
              </a:solidFill>
            </a:endParaRPr>
          </a:p>
          <a:p>
            <a:r>
              <a:rPr lang="ar-YE" dirty="0"/>
              <a:t>فالتقريب الرقمي في الكاميرات الرقمية مجرد خدعة تعطي إيحاءا بأن الكاميرا قادرة على تقريب البعيدة، في حين أن كل ما يقوم به التقريب الرقمي هو قص جزء من الصورة ليبدو وكأنه يملأ الإطار بأكلمه عندما تراه على الشاشة، وهو أمر يمكن القيام به على الكمبيوتر باستخدام أي برنامج لتحرير الصور، ولذا يفضل دوما إطفاء خاصية التقريب الرقمي بالكاميرا حتى لا يتم استخدامها ولو بالخطأ.</a:t>
            </a:r>
            <a:endParaRPr lang="en-US" dirty="0"/>
          </a:p>
          <a:p>
            <a:r>
              <a:rPr lang="ar-YE" dirty="0"/>
              <a:t>والحلول الصحيحة لتكبير الصور الملتقطة تتمثل في التحكم في عامل المسافة، وذلك بالاقتراب أكثر من المشهد أو باستخدام التقريب البصري، وإن لم يتح القيام بأي منهما، فيفضل تصوير المشهد بأكمله وأن بدا بعيدا، فما يقوم به التقريب الرقمي يمكن تنفيذه بسهولة على الكمبيوتر، ولهذا السبب فإن كاميرا ذات تقريب بصري أفضل من كاميرا بتقريب رقمي.</a:t>
            </a:r>
            <a:endParaRPr lang="en-US" dirty="0"/>
          </a:p>
          <a:p>
            <a:r>
              <a:rPr lang="ar-YE" b="1" dirty="0">
                <a:solidFill>
                  <a:srgbClr val="FF0000"/>
                </a:solidFill>
              </a:rPr>
              <a:t>9- كن جريئا ولا تكن خجولا في تكوين المشهد كما تريد:</a:t>
            </a:r>
            <a:endParaRPr lang="en-US" dirty="0">
              <a:solidFill>
                <a:srgbClr val="FF0000"/>
              </a:solidFill>
            </a:endParaRPr>
          </a:p>
          <a:p>
            <a:r>
              <a:rPr lang="ar-YE" dirty="0"/>
              <a:t>فلا تتردد في توجيه الأشخاص للتحرك يمينا أو يسارا، أو تغيير أوضاعهم أو حتى تحريك الأمور الأخرى في المشهد مثل طاولة أو كرسي ما، كي تحصل في النهاية على اللقطة التي تريدها، فيمكن للمصور باستخدام توجيهات معينة من هذا القبيل، الحصول على لقطات أكثر حيوية وأفضل من لقطة باردة يصطف فيها بضعة اشخاص أمام </a:t>
            </a:r>
            <a:r>
              <a:rPr lang="ar-YE" dirty="0" smtClean="0"/>
              <a:t>الكاميرا</a:t>
            </a:r>
            <a:r>
              <a:rPr lang="ar-IQ" dirty="0" smtClean="0"/>
              <a:t>.</a:t>
            </a:r>
          </a:p>
          <a:p>
            <a:pPr algn="ctr"/>
            <a:r>
              <a:rPr lang="ar-IQ" dirty="0">
                <a:solidFill>
                  <a:srgbClr val="C00000"/>
                </a:solidFill>
              </a:rPr>
              <a:t>وإلى اللقاء فى محاضرة أخرى </a:t>
            </a:r>
          </a:p>
          <a:p>
            <a:pPr algn="l"/>
            <a:r>
              <a:rPr lang="ar-IQ" dirty="0">
                <a:solidFill>
                  <a:srgbClr val="C00000"/>
                </a:solidFill>
              </a:rPr>
              <a:t>خالص تحياتى</a:t>
            </a:r>
          </a:p>
          <a:p>
            <a:endParaRPr lang="en-US"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00600"/>
          </a:xfrm>
        </p:spPr>
        <p:txBody>
          <a:bodyPr>
            <a:noAutofit/>
          </a:bodyPr>
          <a:lstStyle/>
          <a:p>
            <a:r>
              <a:rPr lang="ar-YE" sz="2800" dirty="0"/>
              <a:t>إن الأساس في عملية التصوير هو المصور وليس الكاميرا ولابد للمصور أن يتفهم الآلة التي بين يديه حتي ينتج صورة جيدة ويورد ذلك سعيد الغريب النجار فى كتابه" التصوير الصحفى الفيلمي والرقمى" وفيما يلي أهم الأسس الفنية والعلمية للتصوير الصحفي :</a:t>
            </a:r>
            <a:endParaRPr lang="en-US" sz="2800" dirty="0"/>
          </a:p>
          <a:p>
            <a:pPr marL="0" indent="0">
              <a:buNone/>
            </a:pPr>
            <a:r>
              <a:rPr lang="ar-YE" sz="2800" b="1" dirty="0" smtClean="0">
                <a:solidFill>
                  <a:srgbClr val="FF0000"/>
                </a:solidFill>
              </a:rPr>
              <a:t>1- </a:t>
            </a:r>
            <a:r>
              <a:rPr lang="ar-YE" sz="2800" b="1" dirty="0">
                <a:solidFill>
                  <a:srgbClr val="FF0000"/>
                </a:solidFill>
              </a:rPr>
              <a:t>راجع كل أطراف الصورة:</a:t>
            </a:r>
            <a:endParaRPr lang="en-US" sz="2800" dirty="0">
              <a:solidFill>
                <a:srgbClr val="FF0000"/>
              </a:solidFill>
            </a:endParaRPr>
          </a:p>
          <a:p>
            <a:r>
              <a:rPr lang="ar-YE" sz="2800" dirty="0"/>
              <a:t> هل قمت بالتقاط بعض الصور الرائعة لأحد الأطفال، في وضعيات جميلة وابتسامه بريئة، ثم صدمت بعد ذلك بأن أبرز عنصر في الصورة هو أصبعك، الذي ظهر على اليمين؟ أو أنك قمت بتصوير ثلاثة أشخاص جالسين بجانب بعضهم البعض، وبعد التقاط الصورة سألك شخص رابع كان يجلس بقربهم</a:t>
            </a:r>
            <a:r>
              <a:rPr lang="ar-YE" sz="2800" dirty="0" smtClean="0"/>
              <a:t>:</a:t>
            </a:r>
            <a:endParaRPr lang="en-US" sz="2800" dirty="0"/>
          </a:p>
        </p:txBody>
      </p:sp>
      <p:sp>
        <p:nvSpPr>
          <p:cNvPr id="2" name="Title 1"/>
          <p:cNvSpPr>
            <a:spLocks noGrp="1"/>
          </p:cNvSpPr>
          <p:nvPr>
            <p:ph type="title"/>
          </p:nvPr>
        </p:nvSpPr>
        <p:spPr>
          <a:xfrm>
            <a:off x="467544" y="404664"/>
            <a:ext cx="8229600" cy="720080"/>
          </a:xfrm>
        </p:spPr>
        <p:txBody>
          <a:bodyPr>
            <a:normAutofit fontScale="90000"/>
          </a:bodyPr>
          <a:lstStyle/>
          <a:p>
            <a:r>
              <a:rPr lang="ar-SA" b="1" dirty="0">
                <a:solidFill>
                  <a:srgbClr val="FF0000"/>
                </a:solidFill>
              </a:rPr>
              <a:t>الأسس العلمية </a:t>
            </a:r>
            <a:r>
              <a:rPr lang="ar-SA" b="1" dirty="0" smtClean="0">
                <a:solidFill>
                  <a:srgbClr val="FF0000"/>
                </a:solidFill>
              </a:rPr>
              <a:t>والفنية</a:t>
            </a:r>
            <a:r>
              <a:rPr lang="ar-IQ" dirty="0">
                <a:solidFill>
                  <a:srgbClr val="FF0000"/>
                </a:solidFill>
              </a:rPr>
              <a:t> </a:t>
            </a:r>
            <a:r>
              <a:rPr lang="ar-SA" b="1" dirty="0" smtClean="0">
                <a:solidFill>
                  <a:srgbClr val="FF0000"/>
                </a:solidFill>
              </a:rPr>
              <a:t> </a:t>
            </a:r>
            <a:r>
              <a:rPr lang="ar-SA" b="1" dirty="0">
                <a:solidFill>
                  <a:srgbClr val="FF0000"/>
                </a:solidFill>
              </a:rPr>
              <a:t>للتصوير الصحفى</a:t>
            </a:r>
            <a:r>
              <a:rPr lang="en-US" dirty="0">
                <a:solidFill>
                  <a:srgbClr val="FF0000"/>
                </a:solidFill>
              </a:rPr>
              <a:t/>
            </a:r>
            <a:br>
              <a:rPr lang="en-US" dirty="0">
                <a:solidFill>
                  <a:srgbClr val="FF0000"/>
                </a:solidFill>
              </a:rPr>
            </a:br>
            <a:r>
              <a:rPr lang="ar-SA"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YE" sz="2800" dirty="0"/>
              <a:t>هل ظهرت بالصورة؟ ولم تعرف الجواب على سؤاله، لا تحزن ولا تخجل من ذلك، هذا الخطأ قد يكون أكبر خطأ يقوم به المببدءون، وتعلم مراعاة هذه النقطة سيحدث تحسنا ملحوظا في الصورة التى تلتقطها.</a:t>
            </a:r>
            <a:endParaRPr lang="en-US" sz="2800" dirty="0"/>
          </a:p>
          <a:p>
            <a:r>
              <a:rPr lang="ar-YE" sz="2800" dirty="0"/>
              <a:t>للتخلص من هذه المشكلة، تذكر دائما النظر إلى كل أطراف وحواف الكادر، العلوية والسفلية واليمني واليسري، وقد يكون من الصعب تذكر القيام بذلك دائما في البداية، وقد يكون القيام به يأخذ بعض الوقت، لكن مع الممارسة ستتعلم القيام بذلك تلقائيا: تنظر إلى الحواف، تحرك الكاميرا قليلا إلى اليمين، قليلا إلى اليسار، إلى الأعلى أو الأسفل، حتى تكون الصورة كلها مركبة بشكل صحيح ومناسب، مع استخدام المسافة والتقريب أو الزووم، ليساعدك في هذه المهمة.</a:t>
            </a:r>
            <a:endParaRPr lang="en-US" sz="2800" dirty="0"/>
          </a:p>
          <a:p>
            <a:pPr lvl="0"/>
            <a:endParaRPr lang="ar-IQ" sz="28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IQ" sz="3600" b="1" dirty="0" smtClean="0">
                <a:solidFill>
                  <a:srgbClr val="FF0000"/>
                </a:solidFill>
              </a:rPr>
              <a:t>2- ق</a:t>
            </a:r>
            <a:r>
              <a:rPr lang="ar-YE" sz="3600" b="1" dirty="0" smtClean="0">
                <a:solidFill>
                  <a:srgbClr val="FF0000"/>
                </a:solidFill>
              </a:rPr>
              <a:t>م بتوظيف الفراغ في الصورة بشكل صحيح:</a:t>
            </a:r>
            <a:endParaRPr lang="en-US" sz="3600" dirty="0" smtClean="0">
              <a:solidFill>
                <a:srgbClr val="FF0000"/>
              </a:solidFill>
            </a:endParaRPr>
          </a:p>
          <a:p>
            <a:r>
              <a:rPr lang="ar-YE" sz="4400" dirty="0" smtClean="0"/>
              <a:t>العمل الفني الجميل هو الذي يجمع بين الفن والعلم في علاقة متلازمة ومترابطة، فقد استفاد الفنانون من النظريات العلمية التي أثرت تأثيراً كبيراً في إبداعاتهم الفنية، وكان الفراغ أحد تلك الاكتشافات المثيرة التي أعطت نتائج ملموسة في إظهار الفن بشكل أكثر جمالاً</a:t>
            </a:r>
            <a:r>
              <a:rPr lang="en-US" sz="4400" dirty="0" smtClean="0"/>
              <a:t>.</a:t>
            </a:r>
            <a:br>
              <a:rPr lang="en-US" sz="4400" dirty="0" smtClean="0"/>
            </a:br>
            <a:endParaRPr lang="en-US" sz="4400" dirty="0" smtClean="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649491"/>
          </a:xfrm>
        </p:spPr>
        <p:txBody>
          <a:bodyPr>
            <a:noAutofit/>
          </a:bodyPr>
          <a:lstStyle/>
          <a:p>
            <a:r>
              <a:rPr lang="ar-YE" sz="2000" b="1" dirty="0" smtClean="0">
                <a:solidFill>
                  <a:srgbClr val="FF0000"/>
                </a:solidFill>
              </a:rPr>
              <a:t>3- </a:t>
            </a:r>
            <a:r>
              <a:rPr lang="ar-YE" sz="2000" b="1" dirty="0">
                <a:solidFill>
                  <a:srgbClr val="FF0000"/>
                </a:solidFill>
              </a:rPr>
              <a:t>صور الناس في مستوي أعينهم:</a:t>
            </a:r>
            <a:endParaRPr lang="en-US" sz="2000" dirty="0">
              <a:solidFill>
                <a:srgbClr val="FF0000"/>
              </a:solidFill>
            </a:endParaRPr>
          </a:p>
          <a:p>
            <a:r>
              <a:rPr lang="ar-YE" sz="2000" dirty="0"/>
              <a:t>إذا كنت واقفا مقابل أحد الأطفال، أو مجموعة من الأشخاص الجالسين على الأرض،  أردت أن تلتقط لهم صورة، فإن أول شئ يجب أن تقوم به هو أن تنزل على ركبتيك! يجب أن تكون عدسة الكاميرا بنفس مستوي أعين الأشخاص الذي تريد أن تصورهم، لا توجه عدسة كاميرتك إلى الأسفل وأنت واقف، ولا توجهها إلى أشخاص واقفين وأنت جالس، صور الناس دائما والعدسة بنفس مستوي أعينهم.</a:t>
            </a:r>
            <a:endParaRPr lang="en-US" sz="2000" dirty="0"/>
          </a:p>
          <a:p>
            <a:r>
              <a:rPr lang="ar-YE" sz="2000" b="1" dirty="0" smtClean="0">
                <a:solidFill>
                  <a:srgbClr val="FF0000"/>
                </a:solidFill>
              </a:rPr>
              <a:t>4- </a:t>
            </a:r>
            <a:r>
              <a:rPr lang="ar-YE" sz="2000" b="1" dirty="0">
                <a:solidFill>
                  <a:srgbClr val="FF0000"/>
                </a:solidFill>
              </a:rPr>
              <a:t>اترك فراغا أمام أهداف المتحركة:</a:t>
            </a:r>
            <a:endParaRPr lang="en-US" sz="2000" dirty="0">
              <a:solidFill>
                <a:srgbClr val="FF0000"/>
              </a:solidFill>
            </a:endParaRPr>
          </a:p>
          <a:p>
            <a:r>
              <a:rPr lang="ar-YE" sz="2000" dirty="0"/>
              <a:t>ونعني بالأهداف المتحركة الأهداف التي تتضمن نوعا من الحركة، والحركة في الصور الفوتوغرافية نوعان هما:</a:t>
            </a:r>
            <a:endParaRPr lang="en-US" sz="2000" dirty="0"/>
          </a:p>
          <a:p>
            <a:r>
              <a:rPr lang="ar-YE" sz="2000" b="1" dirty="0">
                <a:solidFill>
                  <a:srgbClr val="FF0000"/>
                </a:solidFill>
              </a:rPr>
              <a:t>الحركة الضمنية:</a:t>
            </a:r>
            <a:endParaRPr lang="en-US" sz="2000" dirty="0">
              <a:solidFill>
                <a:srgbClr val="FF0000"/>
              </a:solidFill>
            </a:endParaRPr>
          </a:p>
          <a:p>
            <a:r>
              <a:rPr lang="ar-YE" sz="2000" dirty="0"/>
              <a:t> وتتوفر الحركة الضمنية بدرجة أكبر في الصور الشخصية، التي ينظر أصحابها في اتجاه معين يمينا أو يسارا، فالنفرض أنك تريد أن تصور صورة جانبية لشخص ينظر إلى الجهة اليمني، فلا تضع هذا الشخص في منتصف الصورة، بل دعه على الجهة اليسري من الصورة متعمدا ترك فراغ في الكادر، يتفق واتجاه الحركة الظاهر في الصورة، أي في الجهة اليمني التي ينظر إليها، والسبب في ذلك أن القارئ عندما يشاهد صورة شخص ينظر إلى جهة معينة، فإن عينيه ستتحركان تلقائيا إلى تلك الجهة، وبالتالي يجب ترك فراغ في الجهة التي ينظر إليها؛ حتى تصبح الصورة متزنة، وحتى لا تخرج العين سريعا من الصورة عند النظر إليها، مع ملاحظة أن أي فراغ خلف الشخص لا قيمة له في التكوين الفني للصورة</a:t>
            </a:r>
            <a:r>
              <a:rPr lang="ar-YE" sz="2000" dirty="0" smtClean="0"/>
              <a:t>.</a:t>
            </a:r>
            <a:endParaRPr lang="en-US" sz="20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YE" dirty="0"/>
              <a:t>أيضا تتوفر الحركة الضمنية في الصور الموضوعية، التي تتضمن اتجاه حركة ظاهرة في الصورة، كأن تلتقط صورة لتمثال مثلا يشير بيده في اتجاه معين، هنا ايضا يجب ترك فراغ في هذا الاتجاه كي تتحرك فيه العين الناظرة إلى الصورة.</a:t>
            </a:r>
            <a:endParaRPr lang="en-US" dirty="0"/>
          </a:p>
          <a:p>
            <a:r>
              <a:rPr lang="ar-YE" b="1" dirty="0">
                <a:solidFill>
                  <a:srgbClr val="FF0000"/>
                </a:solidFill>
              </a:rPr>
              <a:t>الحركة الفعلية:</a:t>
            </a:r>
            <a:endParaRPr lang="en-US" dirty="0">
              <a:solidFill>
                <a:srgbClr val="FF0000"/>
              </a:solidFill>
            </a:endParaRPr>
          </a:p>
          <a:p>
            <a:r>
              <a:rPr lang="ar-YE" dirty="0"/>
              <a:t> وتحدث الحركة الفعلية في الصور التي تتضمن موضوعات، أو أشخاصا يتحركون بالفعل، مثل صور لسباق سيارات أو خيول أو الصور الرياضية، أو صورة لطائرة عند الإقلاع أو الهبوط وغيرها، هنا أيضا يجب ترك فراغ يتفق واتجاه الحركة الموجود في الصورة؛ أي في الجهة التي يتحرك إليها الهدف، على أساس أن هذا الفراغ هو الذي يعطي الناظر للصورة الإحساس بالحركة التي تتضمنها الصورة بالفعل.</a:t>
            </a:r>
            <a:endParaRPr lang="en-US" dirty="0"/>
          </a:p>
          <a:p>
            <a:endParaRPr lang="ar-IQ" dirty="0"/>
          </a:p>
        </p:txBody>
      </p:sp>
    </p:spTree>
    <p:extLst>
      <p:ext uri="{BB962C8B-B14F-4D97-AF65-F5344CB8AC3E}">
        <p14:creationId xmlns:p14="http://schemas.microsoft.com/office/powerpoint/2010/main" val="2654171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YE" sz="2200" b="1" dirty="0" smtClean="0">
                <a:solidFill>
                  <a:srgbClr val="FF0000"/>
                </a:solidFill>
              </a:rPr>
              <a:t>5- </a:t>
            </a:r>
            <a:r>
              <a:rPr lang="ar-YE" sz="2200" b="1" dirty="0">
                <a:solidFill>
                  <a:srgbClr val="FF0000"/>
                </a:solidFill>
              </a:rPr>
              <a:t>ضع الهدف أو الغرض الأهم في المركز البصري للكادر وليس في المركز الهندسي:</a:t>
            </a:r>
            <a:endParaRPr lang="en-US" sz="2200" dirty="0">
              <a:solidFill>
                <a:srgbClr val="FF0000"/>
              </a:solidFill>
            </a:endParaRPr>
          </a:p>
          <a:p>
            <a:r>
              <a:rPr lang="ar-YE" sz="2200" dirty="0"/>
              <a:t>ويقع المركز الهندسي في منتصف الكادر؛ أي نقطة تقاطع القطرين، أما المركز البصري فهو يمثل النقطة الأولى التي تقع عليها العين عند النظر إلى الصورة، أو إلى أي مجال مرئي، ومن هنا تنبع أهمية المركز البصري، ويقع أعلى المركز الهندسي إلى اليمين أو إلى اليسار قليلا، إلى اليمين بالنسبة للعين العربية، التي اعتادت على القراءة مسح أي مجال مرئي من اليمين إلى اليسار، وإلى اليسار بالنسبة للعين الأجنبية، التي تقرأ من اليسار إلى اليمين، ويتحدد المركز البصري بدقة بتتبع قاعدة الثلث والثلثين أو قاعدة الأثلاث، وهي قاعدة تستخدم في التصوير وأنواع الفنون الأخرى مثل الرسم، وهي تقضي بتقسيم الصورة إلى ثلاثة أثلاث طوليا وعرضيا، ومن ثم إلى تسع مساحات</a:t>
            </a:r>
            <a:r>
              <a:rPr lang="ar-YE" sz="2200" dirty="0" smtClean="0"/>
              <a:t>.</a:t>
            </a:r>
            <a:r>
              <a:rPr lang="ar-YE" sz="2200" dirty="0"/>
              <a:t> </a:t>
            </a:r>
            <a:endParaRPr lang="en-US" sz="2200" dirty="0"/>
          </a:p>
          <a:p>
            <a:r>
              <a:rPr lang="ar-YE" sz="2200" b="1" dirty="0">
                <a:solidFill>
                  <a:srgbClr val="FF0000"/>
                </a:solidFill>
              </a:rPr>
              <a:t>6- في تكوين المشهد لا تقسم الكادر إلى نصفين واتبع قاعدة الأثلاث:</a:t>
            </a:r>
            <a:endParaRPr lang="en-US" sz="2200" dirty="0">
              <a:solidFill>
                <a:srgbClr val="FF0000"/>
              </a:solidFill>
            </a:endParaRPr>
          </a:p>
          <a:p>
            <a:r>
              <a:rPr lang="ar-YE" sz="2200" dirty="0"/>
              <a:t>فإذا أردنا مثلا أن نصور شخصا أو عدة أشخاص على شاطئ البحر، فلا نجعل خط الأفق- حيث تلتقي السماء بالبحر في منتصف الصورة بحيث تصبح الصورة مقسومة إلى نصفين؛ نصف علوي للسماء ونصف سفلي للبحر، بل يجب وضعه في أحد خطوط الثلث، بحيث تقسم الصورة إلى ثلثين للسماء وثلث لبحر، أو ثلثين للبحر وثلث للسماء، أو ربما ثلث للسماء وثلث للبحر، أو ثلثين للبحر وثلث للسماء، أو ربما ثلث للسماء، وثلث للبحر وثلث للشاطئ، المهم لا تقسمها إلى أنصاف، بل إلى أثلاث</a:t>
            </a:r>
            <a:r>
              <a:rPr lang="ar-YE" sz="2200" dirty="0" smtClean="0"/>
              <a:t>.</a:t>
            </a:r>
            <a:endParaRPr lang="en-US" sz="22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YE" sz="2400" b="1" dirty="0" smtClean="0">
                <a:solidFill>
                  <a:srgbClr val="FF0000"/>
                </a:solidFill>
              </a:rPr>
              <a:t>7- </a:t>
            </a:r>
            <a:r>
              <a:rPr lang="ar-YE" sz="2400" b="1" dirty="0">
                <a:solidFill>
                  <a:srgbClr val="FF0000"/>
                </a:solidFill>
              </a:rPr>
              <a:t>إجراء عملية قطع الصورة بعناية ودقة:</a:t>
            </a:r>
            <a:endParaRPr lang="en-US" sz="2400" dirty="0">
              <a:solidFill>
                <a:srgbClr val="FF0000"/>
              </a:solidFill>
            </a:endParaRPr>
          </a:p>
          <a:p>
            <a:r>
              <a:rPr lang="ar-YE" sz="2400" dirty="0"/>
              <a:t>وهناك ثلاثة أنواع لقطع الصورة هي:</a:t>
            </a:r>
            <a:endParaRPr lang="en-US" sz="2400" dirty="0"/>
          </a:p>
          <a:p>
            <a:r>
              <a:rPr lang="ar-YE" sz="2400" b="1" dirty="0">
                <a:solidFill>
                  <a:srgbClr val="FF0000"/>
                </a:solidFill>
              </a:rPr>
              <a:t>أ- القطع المحكم :</a:t>
            </a:r>
            <a:endParaRPr lang="en-US" sz="2400" dirty="0">
              <a:solidFill>
                <a:srgbClr val="FF0000"/>
              </a:solidFill>
            </a:endParaRPr>
          </a:p>
          <a:p>
            <a:r>
              <a:rPr lang="ar-YE" sz="2400" dirty="0"/>
              <a:t>ويعرف أيضا باللقطة المقربة، وهو القطع المفصل بصفة عامة؛ لأنه يحقق قدر ممكن من الوضوح للهدف الأساسي، إن لم يوجد ما يستدعي غير ذلك، وفي القطع المحكم يتم التركيز فقد على الهدف الأساسي في المشهد المراد تصويره، وعدم تضمين الصورة أية أشكال أو فراغات ثانوية أخرى، على أساس أن ظهور الأخيرة سوف يشوش على المنظر الأساسي ويصغر من حجمه، الأمر الذي يقلل من وضوح الصورة وتأثيرها في نفس القارئ، .</a:t>
            </a:r>
            <a:endParaRPr lang="en-US" sz="2400" dirty="0"/>
          </a:p>
          <a:p>
            <a:r>
              <a:rPr lang="ar-YE" sz="2400" dirty="0"/>
              <a:t>ويطبق القطع المحكم أيضا على الصور الشخصية ويطلق عليها في التصوير الفوتوغرافي صور البورترية ويراد منها الدخول إلى عمق المعني في الموضوع، عبر مسافة تقترب من وجه الشخص كثيرا وتتحاو معه، مبتعدة بذلك عن التفاصيل العامة، ومركزه على جوهر المضمون، وهي محاولة للأقتراب من الروح أكثر منها اقترابا للجسد.</a:t>
            </a:r>
            <a:endParaRPr lang="en-US" sz="2400" dirty="0"/>
          </a:p>
          <a:p>
            <a:pPr marL="0" indent="0">
              <a:buNone/>
            </a:pPr>
            <a:r>
              <a:rPr lang="ar-YE" sz="2400" dirty="0"/>
              <a:t> </a:t>
            </a:r>
            <a:endParaRPr lang="en-US" sz="2400"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r>
              <a:rPr lang="ar-YE" sz="2500" b="1" dirty="0">
                <a:solidFill>
                  <a:srgbClr val="FF0000"/>
                </a:solidFill>
              </a:rPr>
              <a:t>ب- القطع الدرامي:</a:t>
            </a:r>
            <a:endParaRPr lang="en-US" sz="2500" dirty="0">
              <a:solidFill>
                <a:srgbClr val="FF0000"/>
              </a:solidFill>
            </a:endParaRPr>
          </a:p>
          <a:p>
            <a:r>
              <a:rPr lang="ar-YE" sz="2500" dirty="0"/>
              <a:t>إذا كان القطع المحكم يركز على الهدف الأساسي فقط، فإن القطع الدرامي يركز فقط على جزء وليس كل الهدف الرئيسي في المشهد الذي يتم تصويره، ويعرف في تطبيقات المصورين وبرمجيات الكاميرات الرقمية باللقطات القريبة جدا، أو باللقات المايكروية ويراد منها الغور في التفاصيل المتوارية خلف تخوم السطح الواسع، لتضعنا في مواجهة مباشرة مع ما نريد التعبير عنه في تركيز دقيق للمعني، دون الانشغال بمساحة المحيط </a:t>
            </a:r>
            <a:r>
              <a:rPr lang="ar-YE" sz="2500" dirty="0" smtClean="0"/>
              <a:t>الخارجي.</a:t>
            </a:r>
            <a:endParaRPr lang="en-US" sz="2500" dirty="0"/>
          </a:p>
          <a:p>
            <a:r>
              <a:rPr lang="ar-YE" sz="2500" b="1" dirty="0" smtClean="0">
                <a:solidFill>
                  <a:srgbClr val="FF0000"/>
                </a:solidFill>
              </a:rPr>
              <a:t>ج- </a:t>
            </a:r>
            <a:r>
              <a:rPr lang="ar-YE" sz="2500" b="1" dirty="0">
                <a:solidFill>
                  <a:srgbClr val="FF0000"/>
                </a:solidFill>
              </a:rPr>
              <a:t>القطع الفضفاض</a:t>
            </a:r>
            <a:endParaRPr lang="en-US" sz="2500" dirty="0">
              <a:solidFill>
                <a:srgbClr val="FF0000"/>
              </a:solidFill>
            </a:endParaRPr>
          </a:p>
          <a:p>
            <a:r>
              <a:rPr lang="ar-YE" sz="2500" dirty="0"/>
              <a:t>ويعرف أيضا باللقطة البعيدة أو المتسعة وهو على عكس سابقية؛ إذ لا يتم التركيز فيه على الهدف الأساسي فقط أو جزء منه، بل يتم تضمين الكادر بعض الأشكال الثانوية أو الفراغات المحيطة بالهدف الأساسي، ويكون القطع الفضفاض مطلوبا في حالة ما إذا كان ظهور الأشكال الثانوية أو الفراغ المحيط بالرأس يفيد في توصيل المعني المرجو من التقاط  الصورة ونشرها على صفحات الصحيفة، كما هو الحال مثلا في تصوير الأهداف المتحركة  أو في الصور المصاحبة للتحقيقات الصحفية.</a:t>
            </a:r>
            <a:endParaRPr lang="en-US" sz="2500" dirty="0"/>
          </a:p>
          <a:p>
            <a:endParaRPr lang="ar-IQ" sz="2500" dirty="0"/>
          </a:p>
        </p:txBody>
      </p:sp>
    </p:spTree>
    <p:extLst>
      <p:ext uri="{BB962C8B-B14F-4D97-AF65-F5344CB8AC3E}">
        <p14:creationId xmlns:p14="http://schemas.microsoft.com/office/powerpoint/2010/main" val="1034015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274</TotalTime>
  <Words>1324</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جامعة بنها- كلية الآداب  قسم الإعلام-الفرقة الرابعة مادة التصوير الصحفى</vt:lpstr>
      <vt:lpstr>الأسس العلمية والفنية  للتصوير الصحفى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31</cp:revision>
  <dcterms:created xsi:type="dcterms:W3CDTF">2020-03-17T06:10:57Z</dcterms:created>
  <dcterms:modified xsi:type="dcterms:W3CDTF">2020-03-21T00:37:17Z</dcterms:modified>
</cp:coreProperties>
</file>